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09" r:id="rId1"/>
  </p:sldMasterIdLst>
  <p:notesMasterIdLst>
    <p:notesMasterId r:id="rId11"/>
  </p:notesMasterIdLst>
  <p:handoutMasterIdLst>
    <p:handoutMasterId r:id="rId12"/>
  </p:handoutMasterIdLst>
  <p:sldIdLst>
    <p:sldId id="257" r:id="rId2"/>
    <p:sldId id="258" r:id="rId3"/>
    <p:sldId id="269" r:id="rId4"/>
    <p:sldId id="272" r:id="rId5"/>
    <p:sldId id="270" r:id="rId6"/>
    <p:sldId id="271" r:id="rId7"/>
    <p:sldId id="265" r:id="rId8"/>
    <p:sldId id="266" r:id="rId9"/>
    <p:sldId id="268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ian Coleman" initials="DEC" lastIdx="1" clrIdx="0"/>
  <p:cmAuthor id="1" name="Kevin Gotchet" initials="KG" lastIdx="7" clrIdx="1"/>
  <p:cmAuthor id="2" name="Beyond  Words" initials="" lastIdx="5" clrIdx="2"/>
  <p:cmAuthor id="3" name="Anne Talvacchio" initials="AMT" lastIdx="36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122" d="100"/>
          <a:sy n="122" d="100"/>
        </p:scale>
        <p:origin x="-112" y="-15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2040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F19DD8-0F01-4336-BE0F-2865868E9D8C}" type="datetimeFigureOut">
              <a:rPr lang="en-US" smtClean="0"/>
              <a:pPr/>
              <a:t>6/19/14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8E008A-7F80-4F85-9E27-B4E002C889A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845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33B1D2-6142-450A-B8B2-2C441D61ED21}" type="datetimeFigureOut">
              <a:rPr lang="en-US" smtClean="0"/>
              <a:pPr/>
              <a:t>6/19/14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084AB5-50F9-4A07-A88D-D214C61F1C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15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6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733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76800" y="1600200"/>
            <a:ext cx="38100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2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ALLOCATING SCARCE RESOURCES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9" name="Chord 18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8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EDITION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2-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533400"/>
          </a:xfrm>
        </p:spPr>
        <p:txBody>
          <a:bodyPr>
            <a:noAutofit/>
          </a:bodyPr>
          <a:lstStyle/>
          <a:p>
            <a:pPr algn="ctr"/>
            <a:r>
              <a:rPr lang="en-US" b="1" cap="none" dirty="0" smtClean="0"/>
              <a:t>The Dilemma Posed by Scarcity</a:t>
            </a:r>
            <a:endParaRPr lang="en-US" b="1" cap="none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0" y="2133600"/>
            <a:ext cx="4343400" cy="3124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>
                <a:latin typeface="Trade Gothic LT Std Bold" pitchFamily="34" charset="0"/>
              </a:rPr>
              <a:t>SCARCITY</a:t>
            </a:r>
            <a:r>
              <a:rPr lang="en-US" dirty="0" smtClean="0"/>
              <a:t> is a fact of life. While people’s desire for goods and services is unlimited, the resources to produce them ARE limited.</a:t>
            </a:r>
            <a:endParaRPr lang="en-US" dirty="0"/>
          </a:p>
        </p:txBody>
      </p:sp>
      <p:pic>
        <p:nvPicPr>
          <p:cNvPr id="1027" name="Picture 3" descr="C:\Documents and Settings\Stephenv\Desktop\Stock Images\HSE_Lesson02_Slide1.jpg"/>
          <p:cNvPicPr>
            <a:picLocks noChangeAspect="1" noChangeArrowheads="1"/>
          </p:cNvPicPr>
          <p:nvPr/>
        </p:nvPicPr>
        <p:blipFill>
          <a:blip r:embed="rId2" cstate="print"/>
          <a:srcRect r="6569" b="2703"/>
          <a:stretch>
            <a:fillRect/>
          </a:stretch>
        </p:blipFill>
        <p:spPr bwMode="auto">
          <a:xfrm>
            <a:off x="5090759" y="1890068"/>
            <a:ext cx="3900841" cy="32915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407894"/>
            <a:ext cx="8763000" cy="1143000"/>
          </a:xfrm>
        </p:spPr>
        <p:txBody>
          <a:bodyPr>
            <a:noAutofit/>
          </a:bodyPr>
          <a:lstStyle/>
          <a:p>
            <a:pPr algn="ctr"/>
            <a:r>
              <a:rPr lang="en-US" b="1" cap="none" dirty="0" smtClean="0"/>
              <a:t>Individuals and Societies Must Devise Ways to Deal with This Problem</a:t>
            </a:r>
            <a:endParaRPr lang="en-US" b="1" cap="non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67100" y="1981200"/>
            <a:ext cx="5105400" cy="1020763"/>
          </a:xfrm>
        </p:spPr>
        <p:txBody>
          <a:bodyPr numCol="1">
            <a:noAutofit/>
          </a:bodyPr>
          <a:lstStyle/>
          <a:p>
            <a:pPr marL="0" indent="0">
              <a:buNone/>
            </a:pPr>
            <a:r>
              <a:rPr lang="en-US" sz="3200" dirty="0" smtClean="0"/>
              <a:t>How can we effectively allocate scarce items?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24200" y="3048000"/>
            <a:ext cx="5791200" cy="228600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341313" indent="-341313">
              <a:buFont typeface="Arial" pitchFamily="34" charset="0"/>
              <a:buChar char="•"/>
            </a:pPr>
            <a:r>
              <a:rPr lang="en-US" sz="2800" dirty="0" smtClean="0"/>
              <a:t>Rationing    </a:t>
            </a:r>
          </a:p>
          <a:p>
            <a:pPr marL="341313" indent="-341313">
              <a:buFont typeface="Arial" pitchFamily="34" charset="0"/>
              <a:buChar char="•"/>
            </a:pPr>
            <a:r>
              <a:rPr lang="en-US" sz="2800" dirty="0" smtClean="0"/>
              <a:t>Lottery                  </a:t>
            </a:r>
          </a:p>
          <a:p>
            <a:pPr marL="341313" indent="-341313">
              <a:buFont typeface="Arial" pitchFamily="34" charset="0"/>
              <a:buChar char="•"/>
            </a:pPr>
            <a:r>
              <a:rPr lang="en-US" sz="2800" dirty="0" smtClean="0"/>
              <a:t>Achievement-        based</a:t>
            </a:r>
          </a:p>
          <a:p>
            <a:pPr marL="341313" indent="-341313">
              <a:buFont typeface="Arial" pitchFamily="34" charset="0"/>
              <a:buChar char="•"/>
            </a:pPr>
            <a:r>
              <a:rPr lang="en-US" sz="2800" dirty="0" smtClean="0"/>
              <a:t>Need-based</a:t>
            </a:r>
          </a:p>
          <a:p>
            <a:pPr marL="341313" indent="-341313">
              <a:buFont typeface="Arial" pitchFamily="34" charset="0"/>
              <a:buChar char="•"/>
            </a:pPr>
            <a:r>
              <a:rPr lang="en-US" sz="2800" dirty="0" smtClean="0"/>
              <a:t>Brute force</a:t>
            </a:r>
          </a:p>
          <a:p>
            <a:pPr marL="341313" indent="-341313">
              <a:buFont typeface="Arial" pitchFamily="34" charset="0"/>
              <a:buChar char="•"/>
            </a:pPr>
            <a:r>
              <a:rPr lang="en-US" sz="2800" dirty="0" smtClean="0"/>
              <a:t>First come, first served</a:t>
            </a:r>
          </a:p>
          <a:p>
            <a:pPr marL="341313" indent="-341313">
              <a:buFont typeface="Arial" pitchFamily="34" charset="0"/>
              <a:buChar char="•"/>
            </a:pPr>
            <a:r>
              <a:rPr lang="en-US" sz="2800" dirty="0" smtClean="0"/>
              <a:t>Appearance</a:t>
            </a:r>
          </a:p>
        </p:txBody>
      </p:sp>
      <p:pic>
        <p:nvPicPr>
          <p:cNvPr id="2051" name="Picture 3" descr="C:\Documents and Settings\Stephenv\Desktop\Stock Images\HSE_Lesson02_Slide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4950" y="1600200"/>
            <a:ext cx="2965450" cy="41671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03412"/>
            <a:ext cx="8686800" cy="1295400"/>
          </a:xfrm>
        </p:spPr>
        <p:txBody>
          <a:bodyPr>
            <a:normAutofit/>
          </a:bodyPr>
          <a:lstStyle/>
          <a:p>
            <a:pPr algn="ctr"/>
            <a:r>
              <a:rPr lang="en-US" b="1" cap="none" dirty="0" smtClean="0"/>
              <a:t>What Are Some Examples of These Forms of Allocation?</a:t>
            </a:r>
            <a:endParaRPr lang="en-US" b="1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752600"/>
            <a:ext cx="8153400" cy="4191000"/>
          </a:xfrm>
        </p:spPr>
        <p:txBody>
          <a:bodyPr>
            <a:noAutofit/>
          </a:bodyPr>
          <a:lstStyle/>
          <a:p>
            <a:r>
              <a:rPr lang="en-US" sz="2600" dirty="0" smtClean="0"/>
              <a:t>Rationing – wartime, OPEC oil crisis, sales </a:t>
            </a:r>
          </a:p>
          <a:p>
            <a:r>
              <a:rPr lang="en-US" sz="2600" dirty="0" smtClean="0"/>
              <a:t>Lottery – sporting-event tickets, prizes, unpleasant tasks</a:t>
            </a:r>
          </a:p>
          <a:p>
            <a:r>
              <a:rPr lang="en-US" sz="2600" dirty="0" smtClean="0"/>
              <a:t>Achievement-based – contests, college admissions</a:t>
            </a:r>
          </a:p>
          <a:p>
            <a:r>
              <a:rPr lang="en-US" sz="2600" dirty="0" smtClean="0"/>
              <a:t>Need-based – means-tested welfare, medical triage</a:t>
            </a:r>
          </a:p>
          <a:p>
            <a:r>
              <a:rPr lang="en-US" sz="2600" dirty="0" smtClean="0"/>
              <a:t>Brute force – war</a:t>
            </a:r>
          </a:p>
          <a:p>
            <a:r>
              <a:rPr lang="en-US" sz="2600" dirty="0" smtClean="0"/>
              <a:t>First come, first served – “Black Friday,” organ transplant</a:t>
            </a:r>
          </a:p>
          <a:p>
            <a:r>
              <a:rPr lang="en-US" sz="2600" dirty="0" smtClean="0"/>
              <a:t>Appearance – nightclub entry </a:t>
            </a:r>
          </a:p>
        </p:txBody>
      </p:sp>
    </p:spTree>
    <p:extLst>
      <p:ext uri="{BB962C8B-B14F-4D97-AF65-F5344CB8AC3E}">
        <p14:creationId xmlns:p14="http://schemas.microsoft.com/office/powerpoint/2010/main" val="1063531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42900" y="347868"/>
            <a:ext cx="8458200" cy="1480932"/>
          </a:xfrm>
        </p:spPr>
        <p:txBody>
          <a:bodyPr>
            <a:noAutofit/>
          </a:bodyPr>
          <a:lstStyle/>
          <a:p>
            <a:r>
              <a:rPr lang="en-US" cap="none" dirty="0" smtClean="0"/>
              <a:t>Markets Typically Allocate Resources Based on Price and the Ability to Pay</a:t>
            </a:r>
            <a:endParaRPr lang="en-US" cap="none" dirty="0"/>
          </a:p>
        </p:txBody>
      </p:sp>
      <p:pic>
        <p:nvPicPr>
          <p:cNvPr id="3077" name="Picture 5" descr="C:\Documents and Settings\Stephenv\Desktop\Stock Images\HSE_Lesson02_Slide4b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62400" y="1973424"/>
            <a:ext cx="4876800" cy="3657600"/>
          </a:xfrm>
          <a:prstGeom prst="rect">
            <a:avLst/>
          </a:prstGeom>
          <a:noFill/>
        </p:spPr>
      </p:pic>
      <p:pic>
        <p:nvPicPr>
          <p:cNvPr id="3078" name="Picture 6" descr="C:\Documents and Settings\Stephenv\Desktop\Stock Images\HSE_Lesson02_Slide4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7888" y="1973424"/>
            <a:ext cx="2551112" cy="35687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8062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9612"/>
            <a:ext cx="8229600" cy="1143000"/>
          </a:xfrm>
        </p:spPr>
        <p:txBody>
          <a:bodyPr>
            <a:noAutofit/>
          </a:bodyPr>
          <a:lstStyle/>
          <a:p>
            <a:pPr algn="ctr"/>
            <a:r>
              <a:rPr lang="en-US" b="1" cap="none" dirty="0" smtClean="0"/>
              <a:t>Should There Be </a:t>
            </a:r>
            <a:r>
              <a:rPr lang="en-US" cap="none" dirty="0" smtClean="0"/>
              <a:t>a</a:t>
            </a:r>
            <a:r>
              <a:rPr lang="en-US" b="1" cap="none" dirty="0" smtClean="0"/>
              <a:t> Market for Kidneys?</a:t>
            </a:r>
            <a:endParaRPr lang="en-US" b="1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703696"/>
            <a:ext cx="8153400" cy="4495800"/>
          </a:xfrm>
        </p:spPr>
        <p:txBody>
          <a:bodyPr>
            <a:noAutofit/>
          </a:bodyPr>
          <a:lstStyle/>
          <a:p>
            <a:pPr>
              <a:buFont typeface="Arial" pitchFamily="34" charset="0"/>
              <a:buChar char="•"/>
            </a:pPr>
            <a:r>
              <a:rPr lang="en-US" sz="2500" dirty="0" smtClean="0"/>
              <a:t>4,720 people died in 2012 while </a:t>
            </a:r>
            <a:r>
              <a:rPr lang="en-US" sz="2500" dirty="0"/>
              <a:t>waiting for kidney transplants in the United </a:t>
            </a:r>
            <a:r>
              <a:rPr lang="en-US" sz="2500" dirty="0" smtClean="0"/>
              <a:t>States. </a:t>
            </a:r>
          </a:p>
          <a:p>
            <a:pPr>
              <a:buFont typeface="Arial" pitchFamily="34" charset="0"/>
              <a:buChar char="•"/>
            </a:pPr>
            <a:r>
              <a:rPr lang="en-US" sz="2500" dirty="0" smtClean="0"/>
              <a:t>In each of the past </a:t>
            </a:r>
            <a:r>
              <a:rPr lang="en-US" sz="2500" dirty="0"/>
              <a:t>five years, more than 2,600 kidneys were recovered from deceased donors and</a:t>
            </a:r>
            <a:r>
              <a:rPr lang="en-US" sz="2500" dirty="0" smtClean="0"/>
              <a:t> discarded </a:t>
            </a:r>
            <a:r>
              <a:rPr lang="en-US" sz="2500" dirty="0"/>
              <a:t>without being </a:t>
            </a:r>
            <a:r>
              <a:rPr lang="en-US" sz="2500" dirty="0" smtClean="0"/>
              <a:t>transplanted.</a:t>
            </a:r>
          </a:p>
          <a:p>
            <a:pPr>
              <a:buFont typeface="Arial" pitchFamily="34" charset="0"/>
              <a:buChar char="•"/>
            </a:pPr>
            <a:r>
              <a:rPr lang="en-US" sz="2500" dirty="0"/>
              <a:t>For 25 </a:t>
            </a:r>
            <a:r>
              <a:rPr lang="en-US" sz="2500" dirty="0" smtClean="0"/>
              <a:t>years, </a:t>
            </a:r>
            <a:r>
              <a:rPr lang="en-US" sz="2500" dirty="0"/>
              <a:t>the </a:t>
            </a:r>
            <a:r>
              <a:rPr lang="en-US" sz="2500" dirty="0" smtClean="0"/>
              <a:t>waiting </a:t>
            </a:r>
            <a:r>
              <a:rPr lang="en-US" sz="2500" dirty="0"/>
              <a:t>list for </a:t>
            </a:r>
            <a:r>
              <a:rPr lang="en-US" sz="2500" dirty="0" smtClean="0"/>
              <a:t>deceased-donor kidneys, currently 93,413, </a:t>
            </a:r>
            <a:r>
              <a:rPr lang="en-US" sz="2500" dirty="0"/>
              <a:t>has remained stubbornly rooted in a federal policy that amounts largely to first </a:t>
            </a:r>
            <a:r>
              <a:rPr lang="en-US" sz="2500" dirty="0" smtClean="0"/>
              <a:t>come, first served</a:t>
            </a:r>
            <a:r>
              <a:rPr lang="en-US" sz="2500" dirty="0"/>
              <a:t>. </a:t>
            </a:r>
          </a:p>
          <a:p>
            <a:pPr marL="736600" indent="-736600">
              <a:spcBef>
                <a:spcPts val="800"/>
              </a:spcBef>
              <a:buNone/>
            </a:pPr>
            <a:r>
              <a:rPr lang="en-US" sz="1400" dirty="0" smtClean="0"/>
              <a:t>Source:  </a:t>
            </a:r>
            <a:r>
              <a:rPr lang="en-US" sz="1400" dirty="0"/>
              <a:t>http://www.nytimes.com/2012/09/20/health/transplant-experts-blame-allocation-system-for-discarding-kidneys.html?pagewanted=all&amp;_</a:t>
            </a:r>
            <a:r>
              <a:rPr lang="en-US" sz="1400" dirty="0" smtClean="0"/>
              <a:t>r=0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77084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4094"/>
            <a:ext cx="8229600" cy="1143000"/>
          </a:xfrm>
        </p:spPr>
        <p:txBody>
          <a:bodyPr>
            <a:noAutofit/>
          </a:bodyPr>
          <a:lstStyle/>
          <a:p>
            <a:pPr algn="ctr"/>
            <a:r>
              <a:rPr lang="en-US" b="1" cap="none" dirty="0" smtClean="0"/>
              <a:t>Should There Be a Market for Kidneys?</a:t>
            </a:r>
            <a:endParaRPr lang="en-US" b="1" cap="none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457200" y="1752600"/>
            <a:ext cx="3810000" cy="3505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smtClean="0"/>
              <a:t>Watch the following video clip of a “Law and Order” episode: http://www.criticalcommons.org/Members/economicstube/clips/svukidneybrighter.wmv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752601"/>
            <a:ext cx="4459941" cy="41910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000" dirty="0" smtClean="0"/>
              <a:t>After watching the video clip, answer the following questions: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Would </a:t>
            </a:r>
            <a:r>
              <a:rPr lang="en-US" dirty="0"/>
              <a:t>the transplant process be </a:t>
            </a:r>
            <a:r>
              <a:rPr lang="en-US" dirty="0" smtClean="0"/>
              <a:t>more efficient </a:t>
            </a:r>
            <a:r>
              <a:rPr lang="en-US" dirty="0"/>
              <a:t>if people could buy and </a:t>
            </a:r>
            <a:r>
              <a:rPr lang="en-US" dirty="0" smtClean="0"/>
              <a:t>sell organs? Explain.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Is </a:t>
            </a:r>
            <a:r>
              <a:rPr lang="en-US" dirty="0"/>
              <a:t>it ethical to trade in </a:t>
            </a:r>
            <a:r>
              <a:rPr lang="en-US" dirty="0" smtClean="0"/>
              <a:t>organs, </a:t>
            </a:r>
            <a:r>
              <a:rPr lang="en-US" dirty="0"/>
              <a:t>and what would be the negative consequences of this market?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493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059" y="457200"/>
            <a:ext cx="8153400" cy="673100"/>
          </a:xfrm>
        </p:spPr>
        <p:txBody>
          <a:bodyPr>
            <a:noAutofit/>
          </a:bodyPr>
          <a:lstStyle/>
          <a:p>
            <a:pPr algn="ctr"/>
            <a:r>
              <a:rPr lang="en-US" sz="3600" b="1" cap="none" dirty="0" smtClean="0"/>
              <a:t>What Is Price Gouging?</a:t>
            </a:r>
            <a:endParaRPr lang="en-US" sz="3600" b="1" cap="non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457200" y="1524000"/>
            <a:ext cx="3733800" cy="4191000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+mn-lt"/>
              </a:rPr>
              <a:t>Price gouging </a:t>
            </a:r>
            <a:r>
              <a:rPr lang="en-US" sz="2800" dirty="0">
                <a:latin typeface="+mn-lt"/>
              </a:rPr>
              <a:t>occurs when merchants artificially raise the price of consumer goods that are in an emergency or natural disaster. The definition of </a:t>
            </a:r>
            <a:r>
              <a:rPr lang="en-US" sz="2800" dirty="0" smtClean="0">
                <a:latin typeface="+mn-lt"/>
              </a:rPr>
              <a:t>price gouging </a:t>
            </a:r>
            <a:r>
              <a:rPr lang="en-US" sz="2800" dirty="0">
                <a:latin typeface="+mn-lt"/>
              </a:rPr>
              <a:t>is not settled in some jurisdictions. </a:t>
            </a:r>
          </a:p>
        </p:txBody>
      </p:sp>
      <p:pic>
        <p:nvPicPr>
          <p:cNvPr id="4099" name="Picture 3" descr="C:\Documents and Settings\Stephenv\Desktop\Stock Images\HSE_Lesson02_Slide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91000" y="1752600"/>
            <a:ext cx="4899025" cy="34686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57849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559709"/>
            <a:ext cx="8229600" cy="569844"/>
          </a:xfrm>
        </p:spPr>
        <p:txBody>
          <a:bodyPr>
            <a:noAutofit/>
          </a:bodyPr>
          <a:lstStyle/>
          <a:p>
            <a:pPr algn="ctr"/>
            <a:r>
              <a:rPr lang="en-US" cap="none" dirty="0" smtClean="0"/>
              <a:t>Legal Definitions Vary</a:t>
            </a:r>
            <a:endParaRPr lang="en-US" cap="non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95300" y="1449947"/>
            <a:ext cx="3657600" cy="522287"/>
          </a:xfrm>
        </p:spPr>
        <p:txBody>
          <a:bodyPr>
            <a:noAutofit/>
          </a:bodyPr>
          <a:lstStyle/>
          <a:p>
            <a:r>
              <a:rPr lang="en-US" sz="2600" dirty="0" smtClean="0">
                <a:latin typeface="Trade Gothic LT Std Bold" pitchFamily="34" charset="0"/>
              </a:rPr>
              <a:t>Virginia &amp; Tennessee</a:t>
            </a:r>
            <a:endParaRPr lang="en-US" sz="2600" dirty="0">
              <a:latin typeface="Trade Gothic LT Std Bold" pitchFamily="34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495300" y="2133600"/>
            <a:ext cx="4038600" cy="354012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 smtClean="0"/>
              <a:t>Price gouging </a:t>
            </a:r>
            <a:r>
              <a:rPr lang="en-US" sz="2800" dirty="0"/>
              <a:t>is an “unconscionable” or “unreasonable” </a:t>
            </a:r>
            <a:r>
              <a:rPr lang="en-US" sz="2800" dirty="0" smtClean="0"/>
              <a:t>price hike</a:t>
            </a:r>
            <a:r>
              <a:rPr lang="en-US" sz="2800" dirty="0"/>
              <a:t>. The exact definition of those terms is then left to the discretion of the </a:t>
            </a:r>
            <a:r>
              <a:rPr lang="en-US" sz="2800" dirty="0" smtClean="0"/>
              <a:t>Attorney General </a:t>
            </a:r>
            <a:r>
              <a:rPr lang="en-US" sz="2800" dirty="0"/>
              <a:t>in the first instance, and then to a judge or jury if a case is tried.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800600" y="1449947"/>
            <a:ext cx="3657600" cy="498475"/>
          </a:xfrm>
        </p:spPr>
        <p:txBody>
          <a:bodyPr>
            <a:noAutofit/>
          </a:bodyPr>
          <a:lstStyle/>
          <a:p>
            <a:r>
              <a:rPr lang="en-US" sz="2600" dirty="0" smtClean="0">
                <a:latin typeface="Trade Gothic LT Std Bold" pitchFamily="34" charset="0"/>
              </a:rPr>
              <a:t>Arkansas &amp; Alabama</a:t>
            </a:r>
            <a:endParaRPr lang="en-US" sz="2600" dirty="0">
              <a:latin typeface="Trade Gothic LT Std Bold" pitchFamily="34" charset="0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800600" y="1992312"/>
            <a:ext cx="4114800" cy="395128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800" dirty="0"/>
              <a:t>Arkansas follows a more strict approach, prohibiting price increases above 10% for storm recovery </a:t>
            </a:r>
            <a:r>
              <a:rPr lang="en-US" sz="2800" dirty="0" smtClean="0"/>
              <a:t>products. Meanwhile</a:t>
            </a:r>
            <a:r>
              <a:rPr lang="en-US" sz="2800" dirty="0"/>
              <a:t>, Alabama allows for higher </a:t>
            </a:r>
            <a:r>
              <a:rPr lang="en-US" sz="2800" dirty="0" smtClean="0"/>
              <a:t>price hikes; it </a:t>
            </a:r>
            <a:r>
              <a:rPr lang="en-US" sz="2800" dirty="0"/>
              <a:t>only prohibits raising prices above 25% of the average price for the previous 30 days.</a:t>
            </a:r>
          </a:p>
        </p:txBody>
      </p:sp>
    </p:spTree>
    <p:extLst>
      <p:ext uri="{BB962C8B-B14F-4D97-AF65-F5344CB8AC3E}">
        <p14:creationId xmlns:p14="http://schemas.microsoft.com/office/powerpoint/2010/main" val="817562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495785"/>
            <a:ext cx="8229600" cy="799615"/>
          </a:xfrm>
        </p:spPr>
        <p:txBody>
          <a:bodyPr>
            <a:noAutofit/>
          </a:bodyPr>
          <a:lstStyle/>
          <a:p>
            <a:pPr algn="ctr"/>
            <a:r>
              <a:rPr lang="en-US" cap="none" dirty="0" smtClean="0"/>
              <a:t>Blue States Have Laws in Place</a:t>
            </a:r>
            <a:endParaRPr lang="en-US" cap="none" dirty="0"/>
          </a:p>
        </p:txBody>
      </p:sp>
      <p:sp>
        <p:nvSpPr>
          <p:cNvPr id="4" name="TextBox 3"/>
          <p:cNvSpPr txBox="1"/>
          <p:nvPr/>
        </p:nvSpPr>
        <p:spPr>
          <a:xfrm>
            <a:off x="3200400" y="3352800"/>
            <a:ext cx="259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FPO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620152" y="1459468"/>
            <a:ext cx="3903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States with Anti-Price Gouging Laws</a:t>
            </a:r>
            <a:endParaRPr lang="en-US" dirty="0"/>
          </a:p>
        </p:txBody>
      </p:sp>
      <p:pic>
        <p:nvPicPr>
          <p:cNvPr id="1026" name="Picture 2" descr="\\10.18.1.48\cvoprod\CEE\Graphics\ECONOMICS-131302\002\For Slide\Lesson-02-Map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97831" y="2001838"/>
            <a:ext cx="5748338" cy="35607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65935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1283</TotalTime>
  <Words>502</Words>
  <Application>Microsoft Macintosh PowerPoint</Application>
  <PresentationFormat>On-screen Show (4:3)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Calibri</vt:lpstr>
      <vt:lpstr>1_HSE_Lesson01_ms-comp</vt:lpstr>
      <vt:lpstr>The Dilemma Posed by Scarcity</vt:lpstr>
      <vt:lpstr>Individuals and Societies Must Devise Ways to Deal with This Problem</vt:lpstr>
      <vt:lpstr>What Are Some Examples of These Forms of Allocation?</vt:lpstr>
      <vt:lpstr>Markets Typically Allocate Resources Based on Price and the Ability to Pay</vt:lpstr>
      <vt:lpstr>Should There Be a Market for Kidneys?</vt:lpstr>
      <vt:lpstr>Should There Be a Market for Kidneys?</vt:lpstr>
      <vt:lpstr>What Is Price Gouging?</vt:lpstr>
      <vt:lpstr>Legal Definitions Vary</vt:lpstr>
      <vt:lpstr>Blue States Have Laws in Place</vt:lpstr>
    </vt:vector>
  </TitlesOfParts>
  <Company>School District Of Palm Beach County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ARE THE MORAL LIMITS OF MARKETS?</dc:title>
  <dc:creator>burkeyb</dc:creator>
  <cp:lastModifiedBy>Kevin Gotchet</cp:lastModifiedBy>
  <cp:revision>108</cp:revision>
  <dcterms:created xsi:type="dcterms:W3CDTF">2014-02-12T23:25:03Z</dcterms:created>
  <dcterms:modified xsi:type="dcterms:W3CDTF">2014-06-19T13:48:34Z</dcterms:modified>
</cp:coreProperties>
</file>

<file path=docProps/thumbnail.jpeg>
</file>